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C113A"/>
    <a:srgbClr val="FF237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0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6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57C9A5-6422-E34E-A5D4-B8E171577B03}" type="datetimeFigureOut">
              <a:rPr lang="en-US" smtClean="0"/>
              <a:pPr/>
              <a:t>3/3/10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4965E-F623-2B4D-AC14-6884D0541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E90C7D-65AA-CB49-A53D-469917E2C4AF}" type="datetimeFigureOut">
              <a:rPr lang="en-US" smtClean="0"/>
              <a:pPr/>
              <a:t>3/3/10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86D7B7-FA14-9E4E-833E-A155B167A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6D7B7-FA14-9E4E-833E-A155B167A71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2825"/>
            <a:ext cx="8229600" cy="2136775"/>
          </a:xfrm>
        </p:spPr>
        <p:txBody>
          <a:bodyPr anchor="b" anchorCtr="0">
            <a:noAutofit/>
          </a:bodyPr>
          <a:lstStyle>
            <a:lvl1pPr>
              <a:defRPr sz="5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64424"/>
            <a:ext cx="8229600" cy="1174375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5243-D4B5-9C45-B0F8-DCF61863D213}" type="datetimeFigureOut">
              <a:rPr lang="en-US" smtClean="0"/>
              <a:pPr/>
              <a:t>3/3/10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6438-877A-3148-9680-4C53593D4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44865"/>
            <a:ext cx="8229600" cy="107164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274320"/>
            <a:ext cx="8229600" cy="2971800"/>
          </a:xfrm>
          <a:effectLst>
            <a:outerShdw blurRad="114300" sx="103000" sy="103000" algn="ctr" rotWithShape="0">
              <a:schemeClr val="bg1">
                <a:lumMod val="75000"/>
                <a:lumOff val="25000"/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5243-D4B5-9C45-B0F8-DCF61863D213}" type="datetimeFigureOut">
              <a:rPr lang="en-US" smtClean="0"/>
              <a:pPr/>
              <a:t>3/3/10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6438-877A-3148-9680-4C53593D40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4329953"/>
            <a:ext cx="7924801" cy="131837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5243-D4B5-9C45-B0F8-DCF61863D213}" type="datetimeFigureOut">
              <a:rPr lang="en-US" smtClean="0"/>
              <a:pPr/>
              <a:t>3/3/10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6438-877A-3148-9680-4C53593D4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2776" y="274639"/>
            <a:ext cx="1452283" cy="537368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871447" cy="5373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5243-D4B5-9C45-B0F8-DCF61863D213}" type="datetimeFigureOut">
              <a:rPr lang="en-US" smtClean="0"/>
              <a:pPr/>
              <a:t>3/3/10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6438-877A-3148-9680-4C53593D4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5243-D4B5-9C45-B0F8-DCF61863D213}" type="datetimeFigureOut">
              <a:rPr lang="en-US" smtClean="0"/>
              <a:pPr/>
              <a:t>3/3/10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6438-877A-3148-9680-4C53593D4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8435"/>
            <a:ext cx="8229600" cy="1362075"/>
          </a:xfrm>
        </p:spPr>
        <p:txBody>
          <a:bodyPr anchor="b" anchorCtr="0">
            <a:no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430401"/>
            <a:ext cx="8229600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5243-D4B5-9C45-B0F8-DCF61863D213}" type="datetimeFigureOut">
              <a:rPr lang="en-US" smtClean="0"/>
              <a:pPr/>
              <a:t>3/3/10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6438-877A-3148-9680-4C53593D4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4825"/>
            <a:ext cx="3931920" cy="38735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1774825"/>
            <a:ext cx="3931920" cy="38735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5243-D4B5-9C45-B0F8-DCF61863D213}" type="datetimeFigureOut">
              <a:rPr lang="en-US" smtClean="0"/>
              <a:pPr/>
              <a:t>3/3/10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6438-877A-3148-9680-4C53593D4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7788"/>
            <a:ext cx="3931920" cy="739776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62199"/>
            <a:ext cx="3931920" cy="3286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577788"/>
            <a:ext cx="3931920" cy="739776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362199"/>
            <a:ext cx="3931920" cy="3286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5243-D4B5-9C45-B0F8-DCF61863D213}" type="datetimeFigureOut">
              <a:rPr lang="en-US" smtClean="0"/>
              <a:pPr/>
              <a:t>3/3/10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6438-877A-3148-9680-4C53593D4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5243-D4B5-9C45-B0F8-DCF61863D213}" type="datetimeFigureOut">
              <a:rPr lang="en-US" smtClean="0"/>
              <a:pPr/>
              <a:t>3/3/10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6438-877A-3148-9680-4C53593D4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5243-D4B5-9C45-B0F8-DCF61863D213}" type="datetimeFigureOut">
              <a:rPr lang="en-US" smtClean="0"/>
              <a:pPr/>
              <a:t>3/3/10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6438-877A-3148-9680-4C53593D4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0"/>
            <a:ext cx="3840480" cy="1162050"/>
          </a:xfrm>
        </p:spPr>
        <p:txBody>
          <a:bodyPr anchor="b">
            <a:normAutofit/>
          </a:bodyPr>
          <a:lstStyle>
            <a:lvl1pPr algn="ctr">
              <a:defRPr sz="3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6320" y="273050"/>
            <a:ext cx="3840480" cy="53752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600201"/>
            <a:ext cx="3840480" cy="37338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5243-D4B5-9C45-B0F8-DCF61863D213}" type="datetimeFigureOut">
              <a:rPr lang="en-US" smtClean="0"/>
              <a:pPr/>
              <a:t>3/3/10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6438-877A-3148-9680-4C53593D4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840480" cy="1161288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6320" y="274320"/>
            <a:ext cx="3840480" cy="5376672"/>
          </a:xfrm>
          <a:effectLst>
            <a:outerShdw blurRad="114300" sx="103000" sy="103000" algn="ctr" rotWithShape="0">
              <a:schemeClr val="bg1">
                <a:lumMod val="75000"/>
                <a:lumOff val="25000"/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840480" cy="373075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5243-D4B5-9C45-B0F8-DCF61863D213}" type="datetimeFigureOut">
              <a:rPr lang="en-US" smtClean="0"/>
              <a:pPr/>
              <a:t>3/3/10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6438-877A-3148-9680-4C53593D4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61565"/>
            <a:ext cx="8229600" cy="3877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58832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9EAC5243-D4B5-9C45-B0F8-DCF61863D213}" type="datetimeFigureOut">
              <a:rPr lang="en-US" smtClean="0"/>
              <a:pPr/>
              <a:t>3/3/10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494" y="58832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5883275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46586438-877A-3148-9680-4C53593D4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Tx/>
        <a:buBlip>
          <a:blip r:embed="rId14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-659561"/>
            <a:ext cx="8229600" cy="2136775"/>
          </a:xfrm>
        </p:spPr>
        <p:txBody>
          <a:bodyPr/>
          <a:lstStyle/>
          <a:p>
            <a:r>
              <a:rPr lang="en-US" sz="4000" dirty="0" smtClean="0">
                <a:solidFill>
                  <a:srgbClr val="FF237A"/>
                </a:solidFill>
              </a:rPr>
              <a:t>The Distributive Property </a:t>
            </a:r>
            <a:br>
              <a:rPr lang="en-US" sz="4000" dirty="0" smtClean="0">
                <a:solidFill>
                  <a:srgbClr val="FF237A"/>
                </a:solidFill>
              </a:rPr>
            </a:br>
            <a:r>
              <a:rPr lang="en-US" sz="4000" dirty="0" smtClean="0">
                <a:solidFill>
                  <a:srgbClr val="FF237A"/>
                </a:solidFill>
              </a:rPr>
              <a:t>( For Algebra)</a:t>
            </a:r>
            <a:endParaRPr lang="en-US" sz="4000" dirty="0">
              <a:solidFill>
                <a:srgbClr val="FF237A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047275"/>
            <a:ext cx="8229600" cy="1174375"/>
          </a:xfrm>
        </p:spPr>
        <p:txBody>
          <a:bodyPr/>
          <a:lstStyle/>
          <a:p>
            <a:r>
              <a:rPr lang="en-US" dirty="0" smtClean="0">
                <a:solidFill>
                  <a:srgbClr val="FF237A"/>
                </a:solidFill>
              </a:rPr>
              <a:t>By: </a:t>
            </a:r>
            <a:r>
              <a:rPr lang="en-US" dirty="0" err="1" smtClean="0">
                <a:solidFill>
                  <a:srgbClr val="FF237A"/>
                </a:solidFill>
              </a:rPr>
              <a:t>Meara</a:t>
            </a:r>
            <a:endParaRPr lang="en-US" dirty="0">
              <a:solidFill>
                <a:srgbClr val="FF237A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66682" y="345143"/>
            <a:ext cx="6077430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C113A"/>
                </a:solidFill>
              </a:rPr>
              <a:t>‘Multiplication “distributes” over addition.” (or subtraction.)</a:t>
            </a:r>
            <a:endParaRPr lang="en-US" dirty="0">
              <a:solidFill>
                <a:srgbClr val="3C113A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84801" y="1490007"/>
            <a:ext cx="730199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237A"/>
                </a:solidFill>
              </a:rPr>
              <a:t>Step 1: Distribute the number you are multiplying with to both numbers</a:t>
            </a:r>
          </a:p>
          <a:p>
            <a:r>
              <a:rPr lang="en-US" dirty="0" smtClean="0">
                <a:solidFill>
                  <a:srgbClr val="FF237A"/>
                </a:solidFill>
              </a:rPr>
              <a:t>(multiply), </a:t>
            </a:r>
          </a:p>
          <a:p>
            <a:r>
              <a:rPr lang="en-US" dirty="0" smtClean="0">
                <a:solidFill>
                  <a:srgbClr val="FF237A"/>
                </a:solidFill>
              </a:rPr>
              <a:t>ignoring parentheses &amp; addition sign.</a:t>
            </a:r>
          </a:p>
          <a:p>
            <a:endParaRPr lang="en-US" dirty="0" smtClean="0">
              <a:solidFill>
                <a:srgbClr val="FF237A"/>
              </a:solidFill>
            </a:endParaRPr>
          </a:p>
          <a:p>
            <a:r>
              <a:rPr lang="en-US" dirty="0" smtClean="0">
                <a:solidFill>
                  <a:srgbClr val="FF237A"/>
                </a:solidFill>
              </a:rPr>
              <a:t>Ex. 4 (y+9) </a:t>
            </a:r>
            <a:r>
              <a:rPr lang="en-US" dirty="0" err="1" smtClean="0">
                <a:solidFill>
                  <a:srgbClr val="FF237A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>
                <a:solidFill>
                  <a:srgbClr val="FF237A"/>
                </a:solidFill>
              </a:rPr>
              <a:t>  (4 × </a:t>
            </a:r>
            <a:r>
              <a:rPr lang="en-US" dirty="0" err="1" smtClean="0">
                <a:solidFill>
                  <a:srgbClr val="FF237A"/>
                </a:solidFill>
              </a:rPr>
              <a:t>y</a:t>
            </a:r>
            <a:r>
              <a:rPr lang="en-US" dirty="0" smtClean="0">
                <a:solidFill>
                  <a:srgbClr val="FF237A"/>
                </a:solidFill>
              </a:rPr>
              <a:t>) + (4 × 9)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384801" y="312394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Step 2: Remove the parentheses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Ex. 4 × </a:t>
            </a:r>
            <a:r>
              <a:rPr lang="en-US" dirty="0" err="1" smtClean="0">
                <a:solidFill>
                  <a:srgbClr val="FFFF00"/>
                </a:solidFill>
              </a:rPr>
              <a:t>y</a:t>
            </a:r>
            <a:r>
              <a:rPr lang="en-US" dirty="0" smtClean="0">
                <a:solidFill>
                  <a:srgbClr val="FFFF00"/>
                </a:solidFill>
              </a:rPr>
              <a:t> + 4 × 9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84801" y="4376419"/>
            <a:ext cx="694292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237A"/>
                </a:solidFill>
              </a:rPr>
              <a:t>Step 3: Multiply the numbers…and…voila!</a:t>
            </a:r>
          </a:p>
          <a:p>
            <a:endParaRPr lang="en-US" dirty="0" smtClean="0">
              <a:solidFill>
                <a:srgbClr val="FF237A"/>
              </a:solidFill>
            </a:endParaRPr>
          </a:p>
          <a:p>
            <a:r>
              <a:rPr lang="en-US" dirty="0" smtClean="0">
                <a:solidFill>
                  <a:srgbClr val="FF237A"/>
                </a:solidFill>
              </a:rPr>
              <a:t>Ex. 4 × </a:t>
            </a:r>
            <a:r>
              <a:rPr lang="en-US" dirty="0" err="1" smtClean="0">
                <a:solidFill>
                  <a:srgbClr val="FF237A"/>
                </a:solidFill>
              </a:rPr>
              <a:t>y</a:t>
            </a:r>
            <a:r>
              <a:rPr lang="en-US" dirty="0" smtClean="0">
                <a:solidFill>
                  <a:srgbClr val="FF237A"/>
                </a:solidFill>
              </a:rPr>
              <a:t> + 4 × 9 </a:t>
            </a:r>
            <a:r>
              <a:rPr lang="en-US" dirty="0" err="1" smtClean="0">
                <a:solidFill>
                  <a:srgbClr val="FF237A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>
                <a:solidFill>
                  <a:srgbClr val="FF237A"/>
                </a:solidFill>
              </a:rPr>
              <a:t> 4y  + 36</a:t>
            </a:r>
          </a:p>
          <a:p>
            <a:endParaRPr lang="en-US" dirty="0" smtClean="0">
              <a:solidFill>
                <a:srgbClr val="FF237A"/>
              </a:solidFill>
            </a:endParaRPr>
          </a:p>
          <a:p>
            <a:r>
              <a:rPr lang="en-US" dirty="0" smtClean="0">
                <a:solidFill>
                  <a:srgbClr val="FF237A"/>
                </a:solidFill>
              </a:rPr>
              <a:t>This problem cannot be simplified because it is an algebra problem.</a:t>
            </a:r>
          </a:p>
          <a:p>
            <a:r>
              <a:rPr lang="en-US" dirty="0" smtClean="0">
                <a:solidFill>
                  <a:srgbClr val="FF237A"/>
                </a:solidFill>
              </a:rPr>
              <a:t>For  a subtraction problem, take out the addition sign and substitute</a:t>
            </a:r>
          </a:p>
          <a:p>
            <a:r>
              <a:rPr lang="en-US" dirty="0" smtClean="0">
                <a:solidFill>
                  <a:srgbClr val="FF237A"/>
                </a:solidFill>
              </a:rPr>
              <a:t>a subtraction sign.</a:t>
            </a:r>
            <a:endParaRPr lang="en-US" dirty="0">
              <a:solidFill>
                <a:srgbClr val="FF237A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71936" y="1794746"/>
            <a:ext cx="478849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FF237A"/>
                </a:solidFill>
                <a:latin typeface="Bickham Script Pro Regular"/>
                <a:cs typeface="Bickham Script Pro Regular"/>
              </a:rPr>
              <a:t>THE END</a:t>
            </a:r>
            <a:endParaRPr lang="en-US" sz="8800" dirty="0">
              <a:solidFill>
                <a:srgbClr val="FF237A"/>
              </a:solidFill>
              <a:latin typeface="Bickham Script Pro Regular"/>
              <a:cs typeface="Bickham Script Pro Regular"/>
            </a:endParaRPr>
          </a:p>
        </p:txBody>
      </p:sp>
      <p:pic>
        <p:nvPicPr>
          <p:cNvPr id="19" name="Picture 18" descr="j02849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5625" y="2967335"/>
            <a:ext cx="3055661" cy="199201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956801" y="5221650"/>
            <a:ext cx="283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Distributing rubber ducks!</a:t>
            </a:r>
            <a:endParaRPr lang="en-US" dirty="0"/>
          </a:p>
        </p:txBody>
      </p:sp>
      <p:pic>
        <p:nvPicPr>
          <p:cNvPr id="23" name="Picture 22" descr="AA02741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83964" y="-659561"/>
            <a:ext cx="3937529" cy="53094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xit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xit" presetSubtype="4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7" grpId="0" animBg="1"/>
      <p:bldP spid="7" grpId="1" animBg="1"/>
      <p:bldP spid="10" grpId="0"/>
      <p:bldP spid="10" grpId="1"/>
      <p:bldP spid="10" grpId="2"/>
      <p:bldP spid="12" grpId="0"/>
      <p:bldP spid="12" grpId="1"/>
      <p:bldP spid="13" grpId="0"/>
      <p:bldP spid="13" grpId="1"/>
      <p:bldP spid="15" grpId="0"/>
      <p:bldP spid="15" grpId="1"/>
      <p:bldP spid="20" grpId="0"/>
      <p:bldP spid="20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te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Forte">
      <a:majorFont>
        <a:latin typeface="Constantia"/>
        <a:ea typeface=""/>
        <a:cs typeface=""/>
        <a:font script="Jpan" typeface="ＭＳ 明朝"/>
      </a:majorFont>
      <a:minorFont>
        <a:latin typeface="Constantia"/>
        <a:ea typeface=""/>
        <a:cs typeface=""/>
        <a:font script="Jpan" typeface="ＭＳ 明朝"/>
      </a:minorFont>
    </a:fontScheme>
    <a:fmtScheme name="Fort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50000"/>
                <a:lumMod val="70000"/>
              </a:schemeClr>
            </a:gs>
            <a:gs pos="35000">
              <a:schemeClr val="phClr">
                <a:tint val="100000"/>
                <a:shade val="90000"/>
                <a:satMod val="150000"/>
                <a:lumMod val="80000"/>
              </a:schemeClr>
            </a:gs>
            <a:gs pos="100000">
              <a:schemeClr val="phClr">
                <a:tint val="100000"/>
                <a:satMod val="150000"/>
                <a:lumMod val="11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30000"/>
                <a:lumMod val="80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14300" sx="105000" sy="105000" algn="ctr" rotWithShape="0">
              <a:srgbClr val="5F5F5F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woPt" dir="tr">
              <a:rot lat="0" lon="0" rev="5400000"/>
            </a:lightRig>
          </a:scene3d>
          <a:sp3d>
            <a:bevelT w="12700" h="25400"/>
          </a:sp3d>
        </a:effectStyle>
        <a:effectStyle>
          <a:effectLst>
            <a:outerShdw blurRad="114300" dist="25400" sx="103000" sy="103000" algn="ctr" rotWithShape="0">
              <a:srgbClr val="4B4B4B">
                <a:alpha val="50000"/>
              </a:srgbClr>
            </a:outerShdw>
            <a:reflection blurRad="38100" stA="80000" endPos="50000" dist="38100" dir="5400000" sy="-100000" rotWithShape="0"/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>
            <a:bevelT w="127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Forte.thmx</Template>
  <TotalTime>104</TotalTime>
  <Words>142</Words>
  <Application>Microsoft Macintosh PowerPoint</Application>
  <PresentationFormat>On-screen Show (4:3)</PresentationFormat>
  <Paragraphs>21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Forte</vt:lpstr>
      <vt:lpstr>The Distributive Property  ( For Algebra)</vt:lpstr>
    </vt:vector>
  </TitlesOfParts>
  <Company>Abington Friends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Distributive Property</dc:title>
  <dc:creator>MacAdmin</dc:creator>
  <cp:lastModifiedBy>w2kus</cp:lastModifiedBy>
  <cp:revision>7</cp:revision>
  <dcterms:created xsi:type="dcterms:W3CDTF">2010-03-03T23:11:21Z</dcterms:created>
  <dcterms:modified xsi:type="dcterms:W3CDTF">2010-03-03T23:13:00Z</dcterms:modified>
</cp:coreProperties>
</file>